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embeddedFontLst>
    <p:embeddedFont>
      <p:font typeface="Arial Black" panose="020B0604020202020204" pitchFamily="34" charset="0"/>
      <p:regular r:id="rId9"/>
      <p:bold r:id="rId10"/>
    </p:embeddedFont>
    <p:embeddedFont>
      <p:font typeface="Montserrat" pitchFamily="2" charset="77"/>
      <p:regular r:id="rId11"/>
      <p:bold r:id="rId12"/>
      <p:italic r:id="rId13"/>
      <p:boldItalic r:id="rId14"/>
    </p:embeddedFont>
    <p:embeddedFont>
      <p:font typeface="Quattrocento Sans" panose="020B0502050000020003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gzos+FCurGNRCG1PLEGw6UF1kJ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1A46"/>
    <a:srgbClr val="FEFEFE"/>
    <a:srgbClr val="FDFDFD"/>
    <a:srgbClr val="3439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5850DEF-275C-4A7F-8C00-A23EA184C444}">
  <a:tblStyle styleId="{85850DEF-275C-4A7F-8C00-A23EA184C44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2" d="100"/>
          <a:sy n="82" d="100"/>
        </p:scale>
        <p:origin x="399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customschemas.google.com/relationships/presentationmetadata" Target="metadata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4243F80-7CD6-24A1-7648-898AB15F3F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028B5E-9FA0-4284-81E0-B525B9EC4E3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5E38BA-3852-6247-B240-30C6E7A7EEB4}" type="datetimeFigureOut">
              <a:rPr lang="en-US" smtClean="0"/>
              <a:t>6/24/24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1380D0-8079-6585-FF8C-84DD950F7A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BB23CF-1BE7-A946-5333-FE57F1F6721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187E05-2548-BE42-B754-354846FB2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5519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ctrTitle"/>
          </p:nvPr>
        </p:nvSpPr>
        <p:spPr>
          <a:xfrm>
            <a:off x="1524000" y="8048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7" name="Google Shape;17;p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BEB05F4-A833-7F20-796B-26AEF4FD8C94}"/>
              </a:ext>
            </a:extLst>
          </p:cNvPr>
          <p:cNvGrpSpPr/>
          <p:nvPr userDrawn="1"/>
        </p:nvGrpSpPr>
        <p:grpSpPr>
          <a:xfrm>
            <a:off x="0" y="0"/>
            <a:ext cx="12192001" cy="876301"/>
            <a:chOff x="0" y="0"/>
            <a:chExt cx="12192001" cy="87630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0569B71-825A-F68C-A253-0A3EA94DE48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692400" cy="876300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0DD560D-39FB-3514-DE05-3C425D084B60}"/>
                </a:ext>
              </a:extLst>
            </p:cNvPr>
            <p:cNvSpPr/>
            <p:nvPr userDrawn="1"/>
          </p:nvSpPr>
          <p:spPr>
            <a:xfrm>
              <a:off x="2692401" y="2007"/>
              <a:ext cx="9499600" cy="874294"/>
            </a:xfrm>
            <a:prstGeom prst="rect">
              <a:avLst/>
            </a:prstGeom>
            <a:solidFill>
              <a:srgbClr val="3439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r-isachenko/2024-DGM-Summer-course" TargetMode="Externa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11F9D79-F342-ECAA-1301-A655B2FBBFA7}"/>
              </a:ext>
            </a:extLst>
          </p:cNvPr>
          <p:cNvSpPr/>
          <p:nvPr/>
        </p:nvSpPr>
        <p:spPr>
          <a:xfrm>
            <a:off x="0" y="888274"/>
            <a:ext cx="1449977" cy="5969726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00E5398-9577-257E-316E-AA3F860C7F91}"/>
              </a:ext>
            </a:extLst>
          </p:cNvPr>
          <p:cNvGrpSpPr/>
          <p:nvPr/>
        </p:nvGrpSpPr>
        <p:grpSpPr>
          <a:xfrm>
            <a:off x="1449977" y="876699"/>
            <a:ext cx="10742023" cy="5969726"/>
            <a:chOff x="418011" y="3074756"/>
            <a:chExt cx="10742023" cy="5969726"/>
          </a:xfrm>
        </p:grpSpPr>
        <p:pic>
          <p:nvPicPr>
            <p:cNvPr id="89" name="Google Shape;89;p1"/>
            <p:cNvPicPr preferRelativeResize="0"/>
            <p:nvPr/>
          </p:nvPicPr>
          <p:blipFill rotWithShape="1">
            <a:blip r:embed="rId3">
              <a:alphaModFix/>
            </a:blip>
            <a:srcRect l="20615" t="21883" r="12347" b="11884"/>
            <a:stretch/>
          </p:blipFill>
          <p:spPr>
            <a:xfrm>
              <a:off x="418011" y="3074756"/>
              <a:ext cx="10742023" cy="59697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C7B14D3-7DC1-283B-04B3-6F3D8D8D8E08}"/>
                </a:ext>
              </a:extLst>
            </p:cNvPr>
            <p:cNvSpPr/>
            <p:nvPr/>
          </p:nvSpPr>
          <p:spPr>
            <a:xfrm>
              <a:off x="535577" y="3592286"/>
              <a:ext cx="3025888" cy="4310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Google Shape;94;p1"/>
          <p:cNvSpPr/>
          <p:nvPr/>
        </p:nvSpPr>
        <p:spPr>
          <a:xfrm>
            <a:off x="170865" y="6234668"/>
            <a:ext cx="6096000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СТАРТ КУРСА: </a:t>
            </a:r>
            <a:r>
              <a:rPr lang="en-US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25</a:t>
            </a: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.0</a:t>
            </a:r>
            <a:r>
              <a:rPr lang="en-US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.2024</a:t>
            </a:r>
            <a:r>
              <a:rPr lang="en-US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 (</a:t>
            </a: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вторник</a:t>
            </a:r>
            <a:r>
              <a:rPr lang="en-US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100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170865" y="1036131"/>
            <a:ext cx="6781200" cy="20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b="0" i="0" u="none" strike="noStrike" cap="none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ГЕНЕРАТИВНЫЕ МОДЕЛИ</a:t>
            </a:r>
            <a:endParaRPr dirty="0">
              <a:solidFill>
                <a:srgbClr val="A41A4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41A3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ЛЕКТОР: РОМАН ИСАЧЕНКО</a:t>
            </a:r>
            <a:endParaRPr sz="1500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СЕМИНАРИСТ: ВЛАДИМИР КОНДРАТЕНКО</a:t>
            </a:r>
            <a:endParaRPr sz="1500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"/>
          <p:cNvPicPr preferRelativeResize="0"/>
          <p:nvPr/>
        </p:nvPicPr>
        <p:blipFill rotWithShape="1">
          <a:blip r:embed="rId3">
            <a:alphaModFix/>
          </a:blip>
          <a:srcRect l="43405" r="1639" b="3282"/>
          <a:stretch/>
        </p:blipFill>
        <p:spPr>
          <a:xfrm>
            <a:off x="3541568" y="1425606"/>
            <a:ext cx="3036771" cy="20372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3"/>
          <p:cNvSpPr/>
          <p:nvPr/>
        </p:nvSpPr>
        <p:spPr>
          <a:xfrm>
            <a:off x="3525136" y="1049211"/>
            <a:ext cx="2203301" cy="27172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Generative</a:t>
            </a:r>
            <a:r>
              <a:rPr lang="ru-RU" sz="16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</a:t>
            </a:r>
            <a:endParaRPr sz="16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0" name="Google Shape;140;p3"/>
          <p:cNvSpPr/>
          <p:nvPr/>
        </p:nvSpPr>
        <p:spPr>
          <a:xfrm>
            <a:off x="261343" y="3937529"/>
            <a:ext cx="6423661" cy="2856653"/>
          </a:xfrm>
          <a:prstGeom prst="roundRect">
            <a:avLst>
              <a:gd name="adj" fmla="val 1048"/>
            </a:avLst>
          </a:prstGeom>
          <a:noFill/>
          <a:ln w="9525" cap="flat" cmpd="sng">
            <a:solidFill>
              <a:srgbClr val="041A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261344" y="976202"/>
            <a:ext cx="6423661" cy="2856653"/>
          </a:xfrm>
          <a:prstGeom prst="roundRect">
            <a:avLst>
              <a:gd name="adj" fmla="val 1048"/>
            </a:avLst>
          </a:pr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1C77113-7B30-63E5-8F26-81D9A2C4D437}"/>
              </a:ext>
            </a:extLst>
          </p:cNvPr>
          <p:cNvGrpSpPr/>
          <p:nvPr/>
        </p:nvGrpSpPr>
        <p:grpSpPr>
          <a:xfrm>
            <a:off x="321187" y="1301441"/>
            <a:ext cx="2383843" cy="2037293"/>
            <a:chOff x="315809" y="1252445"/>
            <a:chExt cx="2931611" cy="2505430"/>
          </a:xfrm>
        </p:grpSpPr>
        <p:pic>
          <p:nvPicPr>
            <p:cNvPr id="129" name="Google Shape;129;p3"/>
            <p:cNvPicPr preferRelativeResize="0"/>
            <p:nvPr/>
          </p:nvPicPr>
          <p:blipFill rotWithShape="1">
            <a:blip r:embed="rId3">
              <a:alphaModFix/>
            </a:blip>
            <a:srcRect l="3001" t="14597" r="64764" b="13133"/>
            <a:stretch/>
          </p:blipFill>
          <p:spPr>
            <a:xfrm>
              <a:off x="315809" y="1252445"/>
              <a:ext cx="2931611" cy="250543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029D7DE-31C7-34B0-F2FB-64BF36705AC1}"/>
                </a:ext>
              </a:extLst>
            </p:cNvPr>
            <p:cNvSpPr/>
            <p:nvPr/>
          </p:nvSpPr>
          <p:spPr>
            <a:xfrm>
              <a:off x="315809" y="1252445"/>
              <a:ext cx="1614591" cy="309655"/>
            </a:xfrm>
            <a:prstGeom prst="rect">
              <a:avLst/>
            </a:prstGeom>
            <a:solidFill>
              <a:srgbClr val="FE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2" name="Google Shape;132;p3"/>
          <p:cNvSpPr/>
          <p:nvPr/>
        </p:nvSpPr>
        <p:spPr>
          <a:xfrm>
            <a:off x="338852" y="1056203"/>
            <a:ext cx="2203301" cy="27172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Discriminat</a:t>
            </a:r>
            <a:r>
              <a:rPr lang="en-US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ive</a:t>
            </a:r>
            <a:r>
              <a:rPr lang="ru-RU" sz="16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</a:t>
            </a:r>
            <a:endParaRPr sz="16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F2C5A5-C291-1507-C5EB-EDEEE9EB7151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en-US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ГЕНЕРАТИВНЫЕ МОДЕЛИ</a:t>
            </a:r>
            <a:endParaRPr lang="ru-RU" sz="2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2677B51-0DE3-F6FC-568B-BEEF681058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187" y="4214783"/>
            <a:ext cx="6200298" cy="18073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83AC808-9457-266C-5A84-D1F635C7B807}"/>
              </a:ext>
            </a:extLst>
          </p:cNvPr>
          <p:cNvSpPr txBox="1"/>
          <p:nvPr/>
        </p:nvSpPr>
        <p:spPr>
          <a:xfrm>
            <a:off x="421239" y="6373975"/>
            <a:ext cx="2826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imagen.research.google</a:t>
            </a:r>
            <a:r>
              <a:rPr lang="en-US" dirty="0"/>
              <a:t>/</a:t>
            </a:r>
            <a:endParaRPr lang="ru-RU" dirty="0"/>
          </a:p>
        </p:txBody>
      </p:sp>
      <p:pic>
        <p:nvPicPr>
          <p:cNvPr id="8" name="Рисунок 7" descr="Изображение выглядит как текст, диаграмма, карта, План&#10;&#10;Автоматически созданное описание">
            <a:extLst>
              <a:ext uri="{FF2B5EF4-FFF2-40B4-BE49-F238E27FC236}">
                <a16:creationId xmlns:a16="http://schemas.microsoft.com/office/drawing/2014/main" id="{5DFBD0BD-B5B0-F4E4-2C7E-A6245C3C66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0422" y="881515"/>
            <a:ext cx="4515779" cy="3615740"/>
          </a:xfrm>
          <a:prstGeom prst="rect">
            <a:avLst/>
          </a:prstGeom>
        </p:spPr>
      </p:pic>
      <p:pic>
        <p:nvPicPr>
          <p:cNvPr id="10" name="Рисунок 9" descr="Изображение выглядит как текст, снимок экрана, диаграмма, круг&#10;&#10;Автоматически созданное описание">
            <a:extLst>
              <a:ext uri="{FF2B5EF4-FFF2-40B4-BE49-F238E27FC236}">
                <a16:creationId xmlns:a16="http://schemas.microsoft.com/office/drawing/2014/main" id="{2EAABDBC-2A9B-6C2B-1550-04F5289C15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3120" y="4512161"/>
            <a:ext cx="4263081" cy="228202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"/>
          <p:cNvPicPr preferRelativeResize="0"/>
          <p:nvPr/>
        </p:nvPicPr>
        <p:blipFill rotWithShape="1">
          <a:blip r:embed="rId3">
            <a:alphaModFix/>
          </a:blip>
          <a:srcRect l="18410" t="10967" r="10672" b="43049"/>
          <a:stretch/>
        </p:blipFill>
        <p:spPr>
          <a:xfrm>
            <a:off x="336750" y="1203850"/>
            <a:ext cx="1398900" cy="1360200"/>
          </a:xfrm>
          <a:prstGeom prst="teardrop">
            <a:avLst>
              <a:gd name="adj" fmla="val 69676"/>
            </a:avLst>
          </a:prstGeom>
          <a:noFill/>
          <a:ln>
            <a:noFill/>
          </a:ln>
        </p:spPr>
      </p:pic>
      <p:pic>
        <p:nvPicPr>
          <p:cNvPr id="106" name="Google Shape;106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2197" y="2649594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92056" y="1569062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"/>
          <p:cNvSpPr/>
          <p:nvPr/>
        </p:nvSpPr>
        <p:spPr>
          <a:xfrm>
            <a:off x="2069504" y="1574240"/>
            <a:ext cx="3496200" cy="96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Кандидат физико-математических наук, преподаватель МФТИ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Занимаюсь компьютерным зрением в 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Yandex</a:t>
            </a:r>
            <a:endParaRPr sz="11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9" name="Google Shape;109;p2" descr="A close up of a logo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867003" y="2116701"/>
            <a:ext cx="247760" cy="20830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"/>
          <p:cNvSpPr/>
          <p:nvPr/>
        </p:nvSpPr>
        <p:spPr>
          <a:xfrm>
            <a:off x="1807922" y="1127641"/>
            <a:ext cx="38007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РОМАН ИСАЧЕНКО</a:t>
            </a:r>
            <a:r>
              <a:rPr lang="ru-RU" sz="16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, лектор</a:t>
            </a:r>
            <a:endParaRPr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2"/>
          <p:cNvSpPr/>
          <p:nvPr/>
        </p:nvSpPr>
        <p:spPr>
          <a:xfrm>
            <a:off x="645943" y="2572972"/>
            <a:ext cx="3884400" cy="392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@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roman_isachenko</a:t>
            </a:r>
            <a:endParaRPr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"/>
          <p:cNvSpPr/>
          <p:nvPr/>
        </p:nvSpPr>
        <p:spPr>
          <a:xfrm>
            <a:off x="6171650" y="1555000"/>
            <a:ext cx="5526600" cy="45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Курс посвящен современным методам построения генеративных порождающих моделей.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Рассматриваются следующие классы генеративных моделей: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авторегрессионные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модели,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модели скрытых переменных,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модели 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нормализационных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потоков,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состязательные модели,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диффузионные модели.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Особое внимание уделяется свойствам различных классов генеративных моделей, их взаимосвязям, теоретическим предпосылкам и методам оценивания качества.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Целью курса является знакомство слушателя с широко применяемыми продвинутыми методами глубокого обучения.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Курс сопровождается практическими заданиями, позволяющими на практике понять принципы устройства рассматриваемых моделей.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4" name="Google Shape;114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2197" y="5345109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92056" y="4378562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"/>
          <p:cNvSpPr/>
          <p:nvPr/>
        </p:nvSpPr>
        <p:spPr>
          <a:xfrm>
            <a:off x="2069500" y="4440359"/>
            <a:ext cx="3496200" cy="7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Выпускник МФТИ (2020)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Старший разработчик в 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SberDevices</a:t>
            </a:r>
            <a:endParaRPr sz="16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7" name="Google Shape;117;p2" descr="A close up of a logo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867003" y="4883051"/>
            <a:ext cx="247760" cy="20830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"/>
          <p:cNvSpPr/>
          <p:nvPr/>
        </p:nvSpPr>
        <p:spPr>
          <a:xfrm>
            <a:off x="1807925" y="3861051"/>
            <a:ext cx="3800700" cy="5175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ВЛАДИМИР КОНДРАТЕНКО</a:t>
            </a:r>
            <a:r>
              <a:rPr lang="ru-RU" sz="1600" dirty="0">
                <a:solidFill>
                  <a:srgbClr val="A41A46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ru-RU" sz="16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семинарист</a:t>
            </a:r>
            <a:endParaRPr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p2"/>
          <p:cNvSpPr/>
          <p:nvPr/>
        </p:nvSpPr>
        <p:spPr>
          <a:xfrm>
            <a:off x="645943" y="5306372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@username27</a:t>
            </a:r>
            <a:endParaRPr lang="en-US"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" name="Google Shape;120;p2"/>
          <p:cNvSpPr/>
          <p:nvPr/>
        </p:nvSpPr>
        <p:spPr>
          <a:xfrm>
            <a:off x="6171647" y="1125117"/>
            <a:ext cx="3347286" cy="437001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КОРОТКО О КУРСЕ</a:t>
            </a:r>
            <a:endParaRPr sz="1200" dirty="0">
              <a:solidFill>
                <a:srgbClr val="A41A46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952F96-9677-C991-E776-A363BBA0FABD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en-US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О ПРЕПОДАВАТЕЛЯХ И КУРСЕ</a:t>
            </a:r>
            <a:endParaRPr lang="ru-RU" sz="2000" dirty="0"/>
          </a:p>
        </p:txBody>
      </p:sp>
      <p:pic>
        <p:nvPicPr>
          <p:cNvPr id="5" name="Рисунок 4" descr="Изображение выглядит как Человеческое лицо, человек, дерево, на открытом воздухе&#10;&#10;Автоматически созданное описание">
            <a:extLst>
              <a:ext uri="{FF2B5EF4-FFF2-40B4-BE49-F238E27FC236}">
                <a16:creationId xmlns:a16="http://schemas.microsoft.com/office/drawing/2014/main" id="{1602FC22-7834-BE3F-E8AA-A960446991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2197" y="3861051"/>
            <a:ext cx="1343453" cy="130875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"/>
          <p:cNvSpPr/>
          <p:nvPr/>
        </p:nvSpPr>
        <p:spPr>
          <a:xfrm>
            <a:off x="898950" y="1350425"/>
            <a:ext cx="3273300" cy="14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14 лекций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14 семинаров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 домашних заданий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экзамен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5" name="Google Shape;155;p4"/>
          <p:cNvGrpSpPr/>
          <p:nvPr/>
        </p:nvGrpSpPr>
        <p:grpSpPr>
          <a:xfrm>
            <a:off x="551096" y="1504606"/>
            <a:ext cx="280784" cy="269085"/>
            <a:chOff x="6548" y="3015"/>
            <a:chExt cx="408" cy="391"/>
          </a:xfrm>
          <a:solidFill>
            <a:srgbClr val="A41A46"/>
          </a:solidFill>
        </p:grpSpPr>
        <p:sp>
          <p:nvSpPr>
            <p:cNvPr id="156" name="Google Shape;156;p4"/>
            <p:cNvSpPr/>
            <p:nvPr/>
          </p:nvSpPr>
          <p:spPr>
            <a:xfrm>
              <a:off x="6584" y="3015"/>
              <a:ext cx="337" cy="355"/>
            </a:xfrm>
            <a:custGeom>
              <a:avLst/>
              <a:gdLst/>
              <a:ahLst/>
              <a:cxnLst/>
              <a:rect l="l" t="t" r="r" b="b"/>
              <a:pathLst>
                <a:path w="228" h="240" extrusionOk="0">
                  <a:moveTo>
                    <a:pt x="115" y="240"/>
                  </a:moveTo>
                  <a:cubicBezTo>
                    <a:pt x="111" y="240"/>
                    <a:pt x="109" y="237"/>
                    <a:pt x="109" y="234"/>
                  </a:cubicBezTo>
                  <a:cubicBezTo>
                    <a:pt x="109" y="213"/>
                    <a:pt x="99" y="204"/>
                    <a:pt x="78" y="204"/>
                  </a:cubicBezTo>
                  <a:cubicBezTo>
                    <a:pt x="6" y="204"/>
                    <a:pt x="6" y="204"/>
                    <a:pt x="6" y="204"/>
                  </a:cubicBezTo>
                  <a:cubicBezTo>
                    <a:pt x="3" y="204"/>
                    <a:pt x="0" y="201"/>
                    <a:pt x="0" y="19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96" y="0"/>
                    <a:pt x="108" y="6"/>
                    <a:pt x="114" y="17"/>
                  </a:cubicBezTo>
                  <a:cubicBezTo>
                    <a:pt x="121" y="6"/>
                    <a:pt x="133" y="0"/>
                    <a:pt x="150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6" y="0"/>
                    <a:pt x="228" y="3"/>
                    <a:pt x="228" y="6"/>
                  </a:cubicBezTo>
                  <a:cubicBezTo>
                    <a:pt x="228" y="198"/>
                    <a:pt x="228" y="198"/>
                    <a:pt x="228" y="198"/>
                  </a:cubicBezTo>
                  <a:cubicBezTo>
                    <a:pt x="228" y="201"/>
                    <a:pt x="226" y="204"/>
                    <a:pt x="222" y="204"/>
                  </a:cubicBezTo>
                  <a:cubicBezTo>
                    <a:pt x="150" y="204"/>
                    <a:pt x="150" y="204"/>
                    <a:pt x="150" y="204"/>
                  </a:cubicBezTo>
                  <a:cubicBezTo>
                    <a:pt x="130" y="204"/>
                    <a:pt x="121" y="213"/>
                    <a:pt x="121" y="234"/>
                  </a:cubicBezTo>
                  <a:cubicBezTo>
                    <a:pt x="121" y="237"/>
                    <a:pt x="118" y="240"/>
                    <a:pt x="115" y="240"/>
                  </a:cubicBezTo>
                  <a:close/>
                  <a:moveTo>
                    <a:pt x="12" y="192"/>
                  </a:moveTo>
                  <a:cubicBezTo>
                    <a:pt x="78" y="192"/>
                    <a:pt x="78" y="192"/>
                    <a:pt x="78" y="192"/>
                  </a:cubicBezTo>
                  <a:cubicBezTo>
                    <a:pt x="95" y="192"/>
                    <a:pt x="108" y="198"/>
                    <a:pt x="115" y="209"/>
                  </a:cubicBezTo>
                  <a:cubicBezTo>
                    <a:pt x="121" y="198"/>
                    <a:pt x="133" y="192"/>
                    <a:pt x="150" y="192"/>
                  </a:cubicBezTo>
                  <a:cubicBezTo>
                    <a:pt x="216" y="192"/>
                    <a:pt x="216" y="192"/>
                    <a:pt x="216" y="192"/>
                  </a:cubicBezTo>
                  <a:cubicBezTo>
                    <a:pt x="216" y="12"/>
                    <a:pt x="216" y="12"/>
                    <a:pt x="216" y="12"/>
                  </a:cubicBezTo>
                  <a:cubicBezTo>
                    <a:pt x="150" y="12"/>
                    <a:pt x="150" y="12"/>
                    <a:pt x="150" y="12"/>
                  </a:cubicBezTo>
                  <a:cubicBezTo>
                    <a:pt x="130" y="12"/>
                    <a:pt x="120" y="21"/>
                    <a:pt x="120" y="42"/>
                  </a:cubicBezTo>
                  <a:cubicBezTo>
                    <a:pt x="120" y="45"/>
                    <a:pt x="118" y="48"/>
                    <a:pt x="114" y="48"/>
                  </a:cubicBezTo>
                  <a:cubicBezTo>
                    <a:pt x="111" y="48"/>
                    <a:pt x="108" y="45"/>
                    <a:pt x="108" y="42"/>
                  </a:cubicBezTo>
                  <a:cubicBezTo>
                    <a:pt x="108" y="21"/>
                    <a:pt x="99" y="12"/>
                    <a:pt x="7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6548" y="3051"/>
              <a:ext cx="408" cy="355"/>
            </a:xfrm>
            <a:custGeom>
              <a:avLst/>
              <a:gdLst/>
              <a:ahLst/>
              <a:cxnLst/>
              <a:rect l="l" t="t" r="r" b="b"/>
              <a:pathLst>
                <a:path w="276" h="240" extrusionOk="0">
                  <a:moveTo>
                    <a:pt x="156" y="240"/>
                  </a:moveTo>
                  <a:cubicBezTo>
                    <a:pt x="120" y="240"/>
                    <a:pt x="120" y="240"/>
                    <a:pt x="120" y="240"/>
                  </a:cubicBezTo>
                  <a:cubicBezTo>
                    <a:pt x="117" y="240"/>
                    <a:pt x="114" y="237"/>
                    <a:pt x="114" y="234"/>
                  </a:cubicBezTo>
                  <a:cubicBezTo>
                    <a:pt x="114" y="207"/>
                    <a:pt x="89" y="204"/>
                    <a:pt x="78" y="204"/>
                  </a:cubicBezTo>
                  <a:cubicBezTo>
                    <a:pt x="6" y="204"/>
                    <a:pt x="6" y="204"/>
                    <a:pt x="6" y="204"/>
                  </a:cubicBezTo>
                  <a:cubicBezTo>
                    <a:pt x="3" y="204"/>
                    <a:pt x="0" y="201"/>
                    <a:pt x="0" y="19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4" y="0"/>
                    <a:pt x="36" y="3"/>
                    <a:pt x="36" y="6"/>
                  </a:cubicBezTo>
                  <a:cubicBezTo>
                    <a:pt x="36" y="9"/>
                    <a:pt x="34" y="12"/>
                    <a:pt x="30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92"/>
                    <a:pt x="12" y="192"/>
                    <a:pt x="12" y="192"/>
                  </a:cubicBezTo>
                  <a:cubicBezTo>
                    <a:pt x="78" y="192"/>
                    <a:pt x="78" y="192"/>
                    <a:pt x="78" y="192"/>
                  </a:cubicBezTo>
                  <a:cubicBezTo>
                    <a:pt x="105" y="192"/>
                    <a:pt x="123" y="206"/>
                    <a:pt x="126" y="228"/>
                  </a:cubicBezTo>
                  <a:cubicBezTo>
                    <a:pt x="151" y="228"/>
                    <a:pt x="151" y="228"/>
                    <a:pt x="151" y="228"/>
                  </a:cubicBezTo>
                  <a:cubicBezTo>
                    <a:pt x="154" y="206"/>
                    <a:pt x="172" y="192"/>
                    <a:pt x="198" y="192"/>
                  </a:cubicBezTo>
                  <a:cubicBezTo>
                    <a:pt x="264" y="192"/>
                    <a:pt x="264" y="192"/>
                    <a:pt x="264" y="192"/>
                  </a:cubicBezTo>
                  <a:cubicBezTo>
                    <a:pt x="264" y="12"/>
                    <a:pt x="264" y="12"/>
                    <a:pt x="264" y="12"/>
                  </a:cubicBezTo>
                  <a:cubicBezTo>
                    <a:pt x="246" y="12"/>
                    <a:pt x="246" y="12"/>
                    <a:pt x="246" y="12"/>
                  </a:cubicBezTo>
                  <a:cubicBezTo>
                    <a:pt x="243" y="12"/>
                    <a:pt x="240" y="9"/>
                    <a:pt x="240" y="6"/>
                  </a:cubicBezTo>
                  <a:cubicBezTo>
                    <a:pt x="240" y="3"/>
                    <a:pt x="243" y="0"/>
                    <a:pt x="246" y="0"/>
                  </a:cubicBezTo>
                  <a:cubicBezTo>
                    <a:pt x="270" y="0"/>
                    <a:pt x="270" y="0"/>
                    <a:pt x="270" y="0"/>
                  </a:cubicBezTo>
                  <a:cubicBezTo>
                    <a:pt x="274" y="0"/>
                    <a:pt x="276" y="3"/>
                    <a:pt x="276" y="6"/>
                  </a:cubicBezTo>
                  <a:cubicBezTo>
                    <a:pt x="276" y="198"/>
                    <a:pt x="276" y="198"/>
                    <a:pt x="276" y="198"/>
                  </a:cubicBezTo>
                  <a:cubicBezTo>
                    <a:pt x="276" y="201"/>
                    <a:pt x="274" y="204"/>
                    <a:pt x="270" y="204"/>
                  </a:cubicBezTo>
                  <a:cubicBezTo>
                    <a:pt x="198" y="204"/>
                    <a:pt x="198" y="204"/>
                    <a:pt x="198" y="204"/>
                  </a:cubicBezTo>
                  <a:cubicBezTo>
                    <a:pt x="188" y="204"/>
                    <a:pt x="162" y="207"/>
                    <a:pt x="162" y="234"/>
                  </a:cubicBezTo>
                  <a:cubicBezTo>
                    <a:pt x="162" y="237"/>
                    <a:pt x="160" y="240"/>
                    <a:pt x="156" y="24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9" name="Google Shape;159;p4"/>
          <p:cNvGrpSpPr/>
          <p:nvPr/>
        </p:nvGrpSpPr>
        <p:grpSpPr>
          <a:xfrm>
            <a:off x="539541" y="2655366"/>
            <a:ext cx="255643" cy="275900"/>
            <a:chOff x="570" y="1908"/>
            <a:chExt cx="366" cy="395"/>
          </a:xfrm>
          <a:solidFill>
            <a:srgbClr val="A41A46"/>
          </a:solidFill>
        </p:grpSpPr>
        <p:sp>
          <p:nvSpPr>
            <p:cNvPr id="160" name="Google Shape;160;p4"/>
            <p:cNvSpPr/>
            <p:nvPr/>
          </p:nvSpPr>
          <p:spPr>
            <a:xfrm>
              <a:off x="570" y="1908"/>
              <a:ext cx="366" cy="395"/>
            </a:xfrm>
            <a:custGeom>
              <a:avLst/>
              <a:gdLst/>
              <a:ahLst/>
              <a:cxnLst/>
              <a:rect l="l" t="t" r="r" b="b"/>
              <a:pathLst>
                <a:path w="239" h="264" extrusionOk="0">
                  <a:moveTo>
                    <a:pt x="233" y="196"/>
                  </a:moveTo>
                  <a:cubicBezTo>
                    <a:pt x="228" y="180"/>
                    <a:pt x="202" y="171"/>
                    <a:pt x="168" y="159"/>
                  </a:cubicBezTo>
                  <a:cubicBezTo>
                    <a:pt x="163" y="157"/>
                    <a:pt x="157" y="155"/>
                    <a:pt x="151" y="153"/>
                  </a:cubicBezTo>
                  <a:cubicBezTo>
                    <a:pt x="151" y="131"/>
                    <a:pt x="151" y="131"/>
                    <a:pt x="151" y="131"/>
                  </a:cubicBezTo>
                  <a:cubicBezTo>
                    <a:pt x="174" y="119"/>
                    <a:pt x="189" y="96"/>
                    <a:pt x="189" y="69"/>
                  </a:cubicBezTo>
                  <a:cubicBezTo>
                    <a:pt x="189" y="31"/>
                    <a:pt x="158" y="0"/>
                    <a:pt x="120" y="0"/>
                  </a:cubicBezTo>
                  <a:cubicBezTo>
                    <a:pt x="82" y="0"/>
                    <a:pt x="51" y="31"/>
                    <a:pt x="51" y="69"/>
                  </a:cubicBezTo>
                  <a:cubicBezTo>
                    <a:pt x="51" y="96"/>
                    <a:pt x="66" y="119"/>
                    <a:pt x="88" y="131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3" y="155"/>
                    <a:pt x="78" y="156"/>
                    <a:pt x="73" y="158"/>
                  </a:cubicBezTo>
                  <a:cubicBezTo>
                    <a:pt x="40" y="170"/>
                    <a:pt x="12" y="180"/>
                    <a:pt x="7" y="196"/>
                  </a:cubicBezTo>
                  <a:cubicBezTo>
                    <a:pt x="0" y="215"/>
                    <a:pt x="0" y="256"/>
                    <a:pt x="0" y="258"/>
                  </a:cubicBezTo>
                  <a:cubicBezTo>
                    <a:pt x="0" y="262"/>
                    <a:pt x="3" y="264"/>
                    <a:pt x="7" y="264"/>
                  </a:cubicBezTo>
                  <a:cubicBezTo>
                    <a:pt x="233" y="264"/>
                    <a:pt x="233" y="264"/>
                    <a:pt x="233" y="264"/>
                  </a:cubicBezTo>
                  <a:cubicBezTo>
                    <a:pt x="237" y="264"/>
                    <a:pt x="239" y="262"/>
                    <a:pt x="239" y="258"/>
                  </a:cubicBezTo>
                  <a:cubicBezTo>
                    <a:pt x="239" y="256"/>
                    <a:pt x="239" y="215"/>
                    <a:pt x="233" y="196"/>
                  </a:cubicBezTo>
                  <a:close/>
                  <a:moveTo>
                    <a:pt x="63" y="69"/>
                  </a:moveTo>
                  <a:cubicBezTo>
                    <a:pt x="63" y="38"/>
                    <a:pt x="89" y="13"/>
                    <a:pt x="120" y="13"/>
                  </a:cubicBezTo>
                  <a:cubicBezTo>
                    <a:pt x="151" y="13"/>
                    <a:pt x="177" y="38"/>
                    <a:pt x="177" y="69"/>
                  </a:cubicBezTo>
                  <a:cubicBezTo>
                    <a:pt x="177" y="101"/>
                    <a:pt x="151" y="126"/>
                    <a:pt x="120" y="126"/>
                  </a:cubicBezTo>
                  <a:cubicBezTo>
                    <a:pt x="89" y="126"/>
                    <a:pt x="63" y="101"/>
                    <a:pt x="63" y="69"/>
                  </a:cubicBezTo>
                  <a:close/>
                  <a:moveTo>
                    <a:pt x="13" y="252"/>
                  </a:moveTo>
                  <a:cubicBezTo>
                    <a:pt x="13" y="240"/>
                    <a:pt x="14" y="213"/>
                    <a:pt x="18" y="200"/>
                  </a:cubicBezTo>
                  <a:cubicBezTo>
                    <a:pt x="22" y="190"/>
                    <a:pt x="52" y="179"/>
                    <a:pt x="77" y="170"/>
                  </a:cubicBezTo>
                  <a:cubicBezTo>
                    <a:pt x="84" y="168"/>
                    <a:pt x="90" y="165"/>
                    <a:pt x="97" y="163"/>
                  </a:cubicBezTo>
                  <a:cubicBezTo>
                    <a:pt x="99" y="162"/>
                    <a:pt x="101" y="160"/>
                    <a:pt x="101" y="157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7" y="138"/>
                    <a:pt x="113" y="139"/>
                    <a:pt x="120" y="139"/>
                  </a:cubicBezTo>
                  <a:cubicBezTo>
                    <a:pt x="126" y="139"/>
                    <a:pt x="133" y="138"/>
                    <a:pt x="139" y="136"/>
                  </a:cubicBezTo>
                  <a:cubicBezTo>
                    <a:pt x="139" y="157"/>
                    <a:pt x="139" y="157"/>
                    <a:pt x="139" y="157"/>
                  </a:cubicBezTo>
                  <a:cubicBezTo>
                    <a:pt x="139" y="160"/>
                    <a:pt x="140" y="162"/>
                    <a:pt x="143" y="163"/>
                  </a:cubicBezTo>
                  <a:cubicBezTo>
                    <a:pt x="150" y="166"/>
                    <a:pt x="157" y="168"/>
                    <a:pt x="164" y="171"/>
                  </a:cubicBezTo>
                  <a:cubicBezTo>
                    <a:pt x="190" y="180"/>
                    <a:pt x="218" y="190"/>
                    <a:pt x="221" y="200"/>
                  </a:cubicBezTo>
                  <a:cubicBezTo>
                    <a:pt x="225" y="213"/>
                    <a:pt x="226" y="240"/>
                    <a:pt x="227" y="252"/>
                  </a:cubicBezTo>
                  <a:lnTo>
                    <a:pt x="13" y="25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745" y="2053"/>
              <a:ext cx="18" cy="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716" y="1947"/>
              <a:ext cx="76" cy="102"/>
            </a:xfrm>
            <a:custGeom>
              <a:avLst/>
              <a:gdLst/>
              <a:ahLst/>
              <a:cxnLst/>
              <a:rect l="l" t="t" r="r" b="b"/>
              <a:pathLst>
                <a:path w="50" h="68" extrusionOk="0">
                  <a:moveTo>
                    <a:pt x="25" y="37"/>
                  </a:moveTo>
                  <a:cubicBezTo>
                    <a:pt x="21" y="37"/>
                    <a:pt x="19" y="40"/>
                    <a:pt x="19" y="4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19" y="66"/>
                    <a:pt x="21" y="68"/>
                    <a:pt x="25" y="68"/>
                  </a:cubicBezTo>
                  <a:cubicBezTo>
                    <a:pt x="28" y="68"/>
                    <a:pt x="31" y="66"/>
                    <a:pt x="31" y="62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42" y="46"/>
                    <a:pt x="50" y="36"/>
                    <a:pt x="50" y="25"/>
                  </a:cubicBezTo>
                  <a:cubicBezTo>
                    <a:pt x="50" y="11"/>
                    <a:pt x="39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28"/>
                    <a:pt x="3" y="31"/>
                    <a:pt x="6" y="31"/>
                  </a:cubicBezTo>
                  <a:cubicBezTo>
                    <a:pt x="10" y="31"/>
                    <a:pt x="12" y="28"/>
                    <a:pt x="12" y="25"/>
                  </a:cubicBezTo>
                  <a:cubicBezTo>
                    <a:pt x="12" y="18"/>
                    <a:pt x="18" y="12"/>
                    <a:pt x="25" y="12"/>
                  </a:cubicBezTo>
                  <a:cubicBezTo>
                    <a:pt x="32" y="12"/>
                    <a:pt x="37" y="18"/>
                    <a:pt x="37" y="25"/>
                  </a:cubicBezTo>
                  <a:cubicBezTo>
                    <a:pt x="37" y="32"/>
                    <a:pt x="32" y="37"/>
                    <a:pt x="25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p4"/>
          <p:cNvGrpSpPr/>
          <p:nvPr/>
        </p:nvGrpSpPr>
        <p:grpSpPr>
          <a:xfrm>
            <a:off x="520194" y="2285674"/>
            <a:ext cx="314989" cy="275060"/>
            <a:chOff x="3437" y="3023"/>
            <a:chExt cx="426" cy="372"/>
          </a:xfrm>
          <a:solidFill>
            <a:srgbClr val="A41A46"/>
          </a:solidFill>
        </p:grpSpPr>
        <p:sp>
          <p:nvSpPr>
            <p:cNvPr id="164" name="Google Shape;164;p4"/>
            <p:cNvSpPr/>
            <p:nvPr/>
          </p:nvSpPr>
          <p:spPr>
            <a:xfrm>
              <a:off x="3570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3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3509" y="3159"/>
              <a:ext cx="26" cy="81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1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3755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3755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694" y="3071"/>
              <a:ext cx="26" cy="82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3632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8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3498" y="3071"/>
              <a:ext cx="50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8" y="43"/>
                    <a:pt x="22" y="43"/>
                    <a:pt x="22" y="28"/>
                  </a:cubicBezTo>
                  <a:cubicBezTo>
                    <a:pt x="22" y="12"/>
                    <a:pt x="18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3620" y="3071"/>
              <a:ext cx="51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3683" y="3159"/>
              <a:ext cx="50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3558" y="3159"/>
              <a:ext cx="51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6" y="12"/>
                    <a:pt x="12" y="12"/>
                    <a:pt x="12" y="28"/>
                  </a:cubicBezTo>
                  <a:cubicBezTo>
                    <a:pt x="12" y="43"/>
                    <a:pt x="16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3437" y="3023"/>
              <a:ext cx="426" cy="337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264" y="228"/>
                  </a:moveTo>
                  <a:cubicBezTo>
                    <a:pt x="24" y="228"/>
                    <a:pt x="24" y="228"/>
                    <a:pt x="24" y="228"/>
                  </a:cubicBezTo>
                  <a:cubicBezTo>
                    <a:pt x="10" y="228"/>
                    <a:pt x="0" y="217"/>
                    <a:pt x="0" y="20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7" y="0"/>
                    <a:pt x="288" y="11"/>
                    <a:pt x="288" y="25"/>
                  </a:cubicBezTo>
                  <a:cubicBezTo>
                    <a:pt x="288" y="203"/>
                    <a:pt x="288" y="203"/>
                    <a:pt x="288" y="203"/>
                  </a:cubicBezTo>
                  <a:cubicBezTo>
                    <a:pt x="288" y="217"/>
                    <a:pt x="277" y="228"/>
                    <a:pt x="264" y="228"/>
                  </a:cubicBezTo>
                  <a:close/>
                  <a:moveTo>
                    <a:pt x="24" y="12"/>
                  </a:moveTo>
                  <a:cubicBezTo>
                    <a:pt x="17" y="12"/>
                    <a:pt x="12" y="18"/>
                    <a:pt x="12" y="25"/>
                  </a:cubicBezTo>
                  <a:cubicBezTo>
                    <a:pt x="12" y="203"/>
                    <a:pt x="12" y="203"/>
                    <a:pt x="12" y="203"/>
                  </a:cubicBezTo>
                  <a:cubicBezTo>
                    <a:pt x="12" y="210"/>
                    <a:pt x="17" y="216"/>
                    <a:pt x="24" y="216"/>
                  </a:cubicBezTo>
                  <a:cubicBezTo>
                    <a:pt x="264" y="216"/>
                    <a:pt x="264" y="216"/>
                    <a:pt x="264" y="216"/>
                  </a:cubicBezTo>
                  <a:cubicBezTo>
                    <a:pt x="270" y="216"/>
                    <a:pt x="276" y="210"/>
                    <a:pt x="276" y="203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6" y="18"/>
                    <a:pt x="270" y="12"/>
                    <a:pt x="264" y="12"/>
                  </a:cubicBezTo>
                  <a:lnTo>
                    <a:pt x="24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3517" y="3378"/>
              <a:ext cx="266" cy="17"/>
            </a:xfrm>
            <a:custGeom>
              <a:avLst/>
              <a:gdLst/>
              <a:ahLst/>
              <a:cxnLst/>
              <a:rect l="l" t="t" r="r" b="b"/>
              <a:pathLst>
                <a:path w="180" h="12" extrusionOk="0">
                  <a:moveTo>
                    <a:pt x="17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7" y="0"/>
                    <a:pt x="180" y="3"/>
                    <a:pt x="180" y="6"/>
                  </a:cubicBezTo>
                  <a:cubicBezTo>
                    <a:pt x="180" y="10"/>
                    <a:pt x="177" y="12"/>
                    <a:pt x="17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3632" y="3342"/>
              <a:ext cx="18" cy="53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6" y="36"/>
                  </a:moveTo>
                  <a:cubicBezTo>
                    <a:pt x="2" y="36"/>
                    <a:pt x="0" y="34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4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3632" y="3298"/>
              <a:ext cx="36" cy="35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3446" y="3271"/>
              <a:ext cx="408" cy="18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9" name="Google Shape;179;p4"/>
          <p:cNvSpPr/>
          <p:nvPr/>
        </p:nvSpPr>
        <p:spPr>
          <a:xfrm>
            <a:off x="884600" y="3689750"/>
            <a:ext cx="3105000" cy="2410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 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дз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по 13 баллов:   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78 БАЛЛОВ</a:t>
            </a:r>
            <a:endParaRPr sz="13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     +</a:t>
            </a:r>
            <a:endParaRPr sz="1300" dirty="0">
              <a:solidFill>
                <a:srgbClr val="A41A4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устный экзамен:     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26 БАЛЛОВ</a:t>
            </a:r>
            <a:endParaRPr sz="13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      =</a:t>
            </a:r>
            <a:endParaRPr sz="18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максимум за курс:</a:t>
            </a:r>
            <a:r>
              <a:rPr lang="ru-RU" sz="1300" dirty="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104 БАЛЛА</a:t>
            </a:r>
            <a:endParaRPr sz="13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Финальная оценка выставляется по формуле: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700" dirty="0" err="1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floor</a:t>
            </a:r>
            <a:r>
              <a:rPr lang="ru-RU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(</a:t>
            </a:r>
            <a:r>
              <a:rPr lang="ru-RU" sz="1700" dirty="0" err="1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relu</a:t>
            </a:r>
            <a:r>
              <a:rPr lang="ru-RU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(#баллов/8 - 2))</a:t>
            </a:r>
            <a:endParaRPr sz="17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0" name="Google Shape;180;p4"/>
          <p:cNvGrpSpPr/>
          <p:nvPr/>
        </p:nvGrpSpPr>
        <p:grpSpPr>
          <a:xfrm>
            <a:off x="547794" y="1897106"/>
            <a:ext cx="287385" cy="265177"/>
            <a:chOff x="2403" y="1737"/>
            <a:chExt cx="427" cy="394"/>
          </a:xfrm>
          <a:solidFill>
            <a:srgbClr val="A41A46"/>
          </a:solidFill>
        </p:grpSpPr>
        <p:sp>
          <p:nvSpPr>
            <p:cNvPr id="181" name="Google Shape;181;p4"/>
            <p:cNvSpPr/>
            <p:nvPr/>
          </p:nvSpPr>
          <p:spPr>
            <a:xfrm>
              <a:off x="2403" y="1737"/>
              <a:ext cx="427" cy="394"/>
            </a:xfrm>
            <a:custGeom>
              <a:avLst/>
              <a:gdLst/>
              <a:ahLst/>
              <a:cxnLst/>
              <a:rect l="l" t="t" r="r" b="b"/>
              <a:pathLst>
                <a:path w="288" h="267" extrusionOk="0">
                  <a:moveTo>
                    <a:pt x="16" y="267"/>
                  </a:moveTo>
                  <a:cubicBezTo>
                    <a:pt x="15" y="267"/>
                    <a:pt x="13" y="267"/>
                    <a:pt x="12" y="266"/>
                  </a:cubicBezTo>
                  <a:cubicBezTo>
                    <a:pt x="10" y="264"/>
                    <a:pt x="10" y="261"/>
                    <a:pt x="11" y="259"/>
                  </a:cubicBezTo>
                  <a:cubicBezTo>
                    <a:pt x="40" y="201"/>
                    <a:pt x="40" y="201"/>
                    <a:pt x="40" y="201"/>
                  </a:cubicBezTo>
                  <a:cubicBezTo>
                    <a:pt x="14" y="179"/>
                    <a:pt x="0" y="150"/>
                    <a:pt x="0" y="119"/>
                  </a:cubicBezTo>
                  <a:cubicBezTo>
                    <a:pt x="0" y="54"/>
                    <a:pt x="64" y="0"/>
                    <a:pt x="144" y="0"/>
                  </a:cubicBezTo>
                  <a:cubicBezTo>
                    <a:pt x="223" y="0"/>
                    <a:pt x="288" y="54"/>
                    <a:pt x="288" y="119"/>
                  </a:cubicBezTo>
                  <a:cubicBezTo>
                    <a:pt x="288" y="184"/>
                    <a:pt x="223" y="238"/>
                    <a:pt x="144" y="238"/>
                  </a:cubicBezTo>
                  <a:cubicBezTo>
                    <a:pt x="127" y="238"/>
                    <a:pt x="111" y="235"/>
                    <a:pt x="96" y="231"/>
                  </a:cubicBezTo>
                  <a:cubicBezTo>
                    <a:pt x="19" y="267"/>
                    <a:pt x="19" y="267"/>
                    <a:pt x="19" y="267"/>
                  </a:cubicBezTo>
                  <a:cubicBezTo>
                    <a:pt x="18" y="267"/>
                    <a:pt x="17" y="267"/>
                    <a:pt x="16" y="267"/>
                  </a:cubicBezTo>
                  <a:close/>
                  <a:moveTo>
                    <a:pt x="144" y="12"/>
                  </a:moveTo>
                  <a:cubicBezTo>
                    <a:pt x="71" y="12"/>
                    <a:pt x="12" y="60"/>
                    <a:pt x="12" y="119"/>
                  </a:cubicBezTo>
                  <a:cubicBezTo>
                    <a:pt x="12" y="148"/>
                    <a:pt x="26" y="174"/>
                    <a:pt x="51" y="195"/>
                  </a:cubicBezTo>
                  <a:cubicBezTo>
                    <a:pt x="53" y="196"/>
                    <a:pt x="54" y="200"/>
                    <a:pt x="53" y="202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93" y="219"/>
                    <a:pt x="93" y="219"/>
                    <a:pt x="93" y="219"/>
                  </a:cubicBezTo>
                  <a:cubicBezTo>
                    <a:pt x="94" y="218"/>
                    <a:pt x="96" y="218"/>
                    <a:pt x="97" y="219"/>
                  </a:cubicBezTo>
                  <a:cubicBezTo>
                    <a:pt x="112" y="223"/>
                    <a:pt x="128" y="226"/>
                    <a:pt x="144" y="226"/>
                  </a:cubicBezTo>
                  <a:cubicBezTo>
                    <a:pt x="217" y="226"/>
                    <a:pt x="276" y="178"/>
                    <a:pt x="276" y="119"/>
                  </a:cubicBezTo>
                  <a:cubicBezTo>
                    <a:pt x="276" y="60"/>
                    <a:pt x="217" y="12"/>
                    <a:pt x="14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2528" y="1864"/>
              <a:ext cx="133" cy="18"/>
            </a:xfrm>
            <a:custGeom>
              <a:avLst/>
              <a:gdLst/>
              <a:ahLst/>
              <a:cxnLst/>
              <a:rect l="l" t="t" r="r" b="b"/>
              <a:pathLst>
                <a:path w="90" h="12" extrusionOk="0">
                  <a:moveTo>
                    <a:pt x="8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7" y="0"/>
                    <a:pt x="90" y="3"/>
                    <a:pt x="90" y="6"/>
                  </a:cubicBezTo>
                  <a:cubicBezTo>
                    <a:pt x="90" y="9"/>
                    <a:pt x="87" y="12"/>
                    <a:pt x="8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2528" y="1917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2528" y="1970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5" name="Google Shape;185;p4"/>
          <p:cNvGrpSpPr/>
          <p:nvPr/>
        </p:nvGrpSpPr>
        <p:grpSpPr>
          <a:xfrm>
            <a:off x="523675" y="4812023"/>
            <a:ext cx="287375" cy="265175"/>
            <a:chOff x="2400" y="1718"/>
            <a:chExt cx="427" cy="428"/>
          </a:xfrm>
          <a:solidFill>
            <a:srgbClr val="A41A46"/>
          </a:solidFill>
        </p:grpSpPr>
        <p:sp>
          <p:nvSpPr>
            <p:cNvPr id="186" name="Google Shape;186;p4"/>
            <p:cNvSpPr/>
            <p:nvPr/>
          </p:nvSpPr>
          <p:spPr>
            <a:xfrm>
              <a:off x="2400" y="1844"/>
              <a:ext cx="427" cy="17"/>
            </a:xfrm>
            <a:custGeom>
              <a:avLst/>
              <a:gdLst/>
              <a:ahLst/>
              <a:cxnLst/>
              <a:rect l="l" t="t" r="r" b="b"/>
              <a:pathLst>
                <a:path w="288" h="12" extrusionOk="0">
                  <a:moveTo>
                    <a:pt x="282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285" y="0"/>
                    <a:pt x="288" y="3"/>
                    <a:pt x="288" y="6"/>
                  </a:cubicBezTo>
                  <a:cubicBezTo>
                    <a:pt x="288" y="9"/>
                    <a:pt x="285" y="12"/>
                    <a:pt x="282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2400" y="1719"/>
              <a:ext cx="427" cy="427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4" y="288"/>
                  </a:moveTo>
                  <a:cubicBezTo>
                    <a:pt x="142" y="288"/>
                    <a:pt x="140" y="287"/>
                    <a:pt x="139" y="285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0" y="91"/>
                    <a:pt x="0" y="88"/>
                    <a:pt x="1" y="86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2" y="1"/>
                    <a:pt x="64" y="0"/>
                    <a:pt x="66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4" y="0"/>
                    <a:pt x="226" y="1"/>
                    <a:pt x="227" y="2"/>
                  </a:cubicBezTo>
                  <a:cubicBezTo>
                    <a:pt x="287" y="86"/>
                    <a:pt x="287" y="86"/>
                    <a:pt x="287" y="86"/>
                  </a:cubicBezTo>
                  <a:cubicBezTo>
                    <a:pt x="288" y="88"/>
                    <a:pt x="288" y="91"/>
                    <a:pt x="287" y="93"/>
                  </a:cubicBezTo>
                  <a:cubicBezTo>
                    <a:pt x="149" y="285"/>
                    <a:pt x="149" y="285"/>
                    <a:pt x="149" y="285"/>
                  </a:cubicBezTo>
                  <a:cubicBezTo>
                    <a:pt x="148" y="287"/>
                    <a:pt x="146" y="288"/>
                    <a:pt x="144" y="288"/>
                  </a:cubicBezTo>
                  <a:close/>
                  <a:moveTo>
                    <a:pt x="13" y="90"/>
                  </a:moveTo>
                  <a:cubicBezTo>
                    <a:pt x="144" y="272"/>
                    <a:pt x="144" y="272"/>
                    <a:pt x="144" y="272"/>
                  </a:cubicBezTo>
                  <a:cubicBezTo>
                    <a:pt x="275" y="90"/>
                    <a:pt x="275" y="90"/>
                    <a:pt x="275" y="90"/>
                  </a:cubicBezTo>
                  <a:cubicBezTo>
                    <a:pt x="219" y="12"/>
                    <a:pt x="219" y="12"/>
                    <a:pt x="219" y="12"/>
                  </a:cubicBezTo>
                  <a:cubicBezTo>
                    <a:pt x="69" y="12"/>
                    <a:pt x="69" y="12"/>
                    <a:pt x="69" y="12"/>
                  </a:cubicBezTo>
                  <a:lnTo>
                    <a:pt x="13" y="9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2525" y="1718"/>
              <a:ext cx="177" cy="428"/>
            </a:xfrm>
            <a:custGeom>
              <a:avLst/>
              <a:gdLst/>
              <a:ahLst/>
              <a:cxnLst/>
              <a:rect l="l" t="t" r="r" b="b"/>
              <a:pathLst>
                <a:path w="120" h="289" extrusionOk="0">
                  <a:moveTo>
                    <a:pt x="60" y="289"/>
                  </a:moveTo>
                  <a:cubicBezTo>
                    <a:pt x="57" y="289"/>
                    <a:pt x="55" y="287"/>
                    <a:pt x="54" y="284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1"/>
                    <a:pt x="0" y="89"/>
                    <a:pt x="1" y="88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7" y="0"/>
                    <a:pt x="63" y="0"/>
                    <a:pt x="65" y="4"/>
                  </a:cubicBezTo>
                  <a:cubicBezTo>
                    <a:pt x="119" y="88"/>
                    <a:pt x="119" y="88"/>
                    <a:pt x="119" y="88"/>
                  </a:cubicBezTo>
                  <a:cubicBezTo>
                    <a:pt x="120" y="89"/>
                    <a:pt x="120" y="91"/>
                    <a:pt x="120" y="92"/>
                  </a:cubicBezTo>
                  <a:cubicBezTo>
                    <a:pt x="66" y="284"/>
                    <a:pt x="66" y="284"/>
                    <a:pt x="66" y="284"/>
                  </a:cubicBezTo>
                  <a:cubicBezTo>
                    <a:pt x="65" y="287"/>
                    <a:pt x="63" y="289"/>
                    <a:pt x="60" y="289"/>
                  </a:cubicBezTo>
                  <a:close/>
                  <a:moveTo>
                    <a:pt x="13" y="92"/>
                  </a:moveTo>
                  <a:cubicBezTo>
                    <a:pt x="60" y="261"/>
                    <a:pt x="60" y="261"/>
                    <a:pt x="60" y="261"/>
                  </a:cubicBezTo>
                  <a:cubicBezTo>
                    <a:pt x="108" y="92"/>
                    <a:pt x="108" y="92"/>
                    <a:pt x="108" y="92"/>
                  </a:cubicBezTo>
                  <a:cubicBezTo>
                    <a:pt x="60" y="18"/>
                    <a:pt x="60" y="18"/>
                    <a:pt x="60" y="18"/>
                  </a:cubicBezTo>
                  <a:lnTo>
                    <a:pt x="13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2488" y="1718"/>
              <a:ext cx="56" cy="143"/>
            </a:xfrm>
            <a:custGeom>
              <a:avLst/>
              <a:gdLst/>
              <a:ahLst/>
              <a:cxnLst/>
              <a:rect l="l" t="t" r="r" b="b"/>
              <a:pathLst>
                <a:path w="38" h="97" extrusionOk="0">
                  <a:moveTo>
                    <a:pt x="31" y="97"/>
                  </a:moveTo>
                  <a:cubicBezTo>
                    <a:pt x="28" y="97"/>
                    <a:pt x="26" y="95"/>
                    <a:pt x="25" y="92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5"/>
                    <a:pt x="2" y="2"/>
                    <a:pt x="5" y="1"/>
                  </a:cubicBezTo>
                  <a:cubicBezTo>
                    <a:pt x="9" y="0"/>
                    <a:pt x="12" y="2"/>
                    <a:pt x="13" y="5"/>
                  </a:cubicBezTo>
                  <a:cubicBezTo>
                    <a:pt x="37" y="89"/>
                    <a:pt x="37" y="89"/>
                    <a:pt x="37" y="89"/>
                  </a:cubicBezTo>
                  <a:cubicBezTo>
                    <a:pt x="38" y="92"/>
                    <a:pt x="36" y="96"/>
                    <a:pt x="33" y="97"/>
                  </a:cubicBezTo>
                  <a:cubicBezTo>
                    <a:pt x="32" y="97"/>
                    <a:pt x="32" y="97"/>
                    <a:pt x="31" y="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2683" y="1718"/>
              <a:ext cx="56" cy="143"/>
            </a:xfrm>
            <a:custGeom>
              <a:avLst/>
              <a:gdLst/>
              <a:ahLst/>
              <a:cxnLst/>
              <a:rect l="l" t="t" r="r" b="b"/>
              <a:pathLst>
                <a:path w="38" h="97" extrusionOk="0">
                  <a:moveTo>
                    <a:pt x="7" y="97"/>
                  </a:moveTo>
                  <a:cubicBezTo>
                    <a:pt x="6" y="97"/>
                    <a:pt x="6" y="97"/>
                    <a:pt x="5" y="97"/>
                  </a:cubicBezTo>
                  <a:cubicBezTo>
                    <a:pt x="2" y="96"/>
                    <a:pt x="0" y="92"/>
                    <a:pt x="1" y="89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2"/>
                    <a:pt x="30" y="0"/>
                    <a:pt x="33" y="1"/>
                  </a:cubicBezTo>
                  <a:cubicBezTo>
                    <a:pt x="36" y="2"/>
                    <a:pt x="38" y="5"/>
                    <a:pt x="37" y="8"/>
                  </a:cubicBezTo>
                  <a:cubicBezTo>
                    <a:pt x="13" y="92"/>
                    <a:pt x="13" y="92"/>
                    <a:pt x="13" y="92"/>
                  </a:cubicBezTo>
                  <a:cubicBezTo>
                    <a:pt x="12" y="95"/>
                    <a:pt x="10" y="97"/>
                    <a:pt x="7" y="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aphicFrame>
        <p:nvGraphicFramePr>
          <p:cNvPr id="191" name="Google Shape;191;p4"/>
          <p:cNvGraphicFramePr/>
          <p:nvPr>
            <p:extLst>
              <p:ext uri="{D42A27DB-BD31-4B8C-83A1-F6EECF244321}">
                <p14:modId xmlns:p14="http://schemas.microsoft.com/office/powerpoint/2010/main" val="2884631656"/>
              </p:ext>
            </p:extLst>
          </p:nvPr>
        </p:nvGraphicFramePr>
        <p:xfrm>
          <a:off x="4228479" y="933762"/>
          <a:ext cx="7698621" cy="5595319"/>
        </p:xfrm>
        <a:graphic>
          <a:graphicData uri="http://schemas.openxmlformats.org/drawingml/2006/table">
            <a:tbl>
              <a:tblPr firstRow="1" bandRow="1">
                <a:noFill/>
                <a:tableStyleId>{85850DEF-275C-4A7F-8C00-A23EA184C444}</a:tableStyleId>
              </a:tblPr>
              <a:tblGrid>
                <a:gridCol w="3983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002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833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b="0" u="none" strike="noStrike" cap="none" dirty="0">
                          <a:solidFill>
                            <a:schemeClr val="tx1"/>
                          </a:solidFill>
                          <a:latin typeface="Montserrat" pitchFamily="2" charset="77"/>
                          <a:ea typeface="Arial Black"/>
                          <a:cs typeface="Arial Black"/>
                          <a:sym typeface="Arial Black"/>
                        </a:rPr>
                        <a:t>№</a:t>
                      </a:r>
                      <a:endParaRPr sz="1050" dirty="0">
                        <a:solidFill>
                          <a:schemeClr val="tx1"/>
                        </a:solidFill>
                        <a:latin typeface="Montserrat" pitchFamily="2" charset="77"/>
                        <a:ea typeface="Arial Black"/>
                        <a:cs typeface="Arial Black"/>
                        <a:sym typeface="Arial Black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b="0" dirty="0">
                          <a:solidFill>
                            <a:schemeClr val="tx1"/>
                          </a:solidFill>
                          <a:latin typeface="Montserrat" pitchFamily="2" charset="77"/>
                          <a:ea typeface="Arial Black"/>
                          <a:cs typeface="Arial Black"/>
                          <a:sym typeface="Arial Black"/>
                        </a:rPr>
                        <a:t>ТЕМА ЛЕКЦИИ</a:t>
                      </a:r>
                      <a:endParaRPr sz="1050" dirty="0">
                        <a:solidFill>
                          <a:schemeClr val="tx1"/>
                        </a:solidFill>
                        <a:latin typeface="Montserrat" pitchFamily="2" charset="77"/>
                        <a:ea typeface="Arial Black"/>
                        <a:cs typeface="Arial Black"/>
                        <a:sym typeface="Arial Black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dirty="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 sz="1050" dirty="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Логистика. Введение в генеративное моделирование. Постановка задачи. Минимизация дивергенций.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Авторегрессионное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моделирование (</a:t>
                      </a:r>
                      <a:r>
                        <a:rPr lang="en-US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PixelCNN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)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</a:t>
                      </a:r>
                      <a:endParaRPr lang="ru-RU" sz="1050" b="0" i="0" u="none" strike="noStrike" cap="none" dirty="0">
                        <a:solidFill>
                          <a:schemeClr val="tx1"/>
                        </a:solidFill>
                        <a:effectLst/>
                        <a:latin typeface="Montserrat" pitchFamily="2" charset="77"/>
                        <a:ea typeface="Calibri"/>
                        <a:cs typeface="Calibri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dirty="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1050" dirty="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Модели нормализующих потоков. Прямая и обратная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KL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дивергенции. Линейные и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авторегрессионные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нормализующие потоки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RealNVP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Непрерывные во времени нормализующие потоки.  Нейронные дифференциальные уравнения и метод сопряженных функций. 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100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4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Основы байесовского вывода. Модели скрытых переменных.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Вариационная нижняя оценка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ELBO). EM-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алгоритм, амортизированный вывод. </a:t>
                      </a:r>
                      <a:endParaRPr lang="en-US" sz="1050" b="0" i="0" u="none" strike="noStrike" cap="none" dirty="0">
                        <a:solidFill>
                          <a:schemeClr val="tx1"/>
                        </a:solidFill>
                        <a:effectLst/>
                        <a:latin typeface="Montserrat" pitchFamily="2" charset="77"/>
                        <a:ea typeface="Calibri"/>
                        <a:cs typeface="Calibri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Градиент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ELBO,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репараметризация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 Вариационный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автокодировщик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VAE).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Деквантизация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данных для непрерывной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модели. Сравнение нормализующих потоков с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VAE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 Теорема об операции над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ELBO.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Оптимальное априорное распределение в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VAE.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 </a:t>
                      </a:r>
                      <a:endParaRPr lang="ru-RU" sz="1050" b="0" i="0" u="none" strike="noStrike" cap="none" dirty="0">
                        <a:solidFill>
                          <a:schemeClr val="tx1"/>
                        </a:solidFill>
                        <a:effectLst/>
                        <a:latin typeface="Montserrat" pitchFamily="2" charset="77"/>
                        <a:ea typeface="Calibri"/>
                        <a:cs typeface="Calibri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6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Потоки в априорном распределении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VAE. VAE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с дискретным скрытым пространством. Векторная квантизация, сквозной градиент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VQ-VAE).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Гумбель-софтмакс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трюк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DALL-E). 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Неявные генеративные модели без оценки правдоподобия. Модель генеративных состязательных сетей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GAN). KL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дивергенция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vs JS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дивергенция.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VAE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с неявным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энкодером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 Топологические особенности обучения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GAN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моделей. Расстояние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Вассерштейна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 </a:t>
                      </a:r>
                      <a:endParaRPr lang="en-US" sz="1050" b="0" i="0" u="none" strike="noStrike" cap="none" dirty="0">
                        <a:solidFill>
                          <a:schemeClr val="tx1"/>
                        </a:solidFill>
                        <a:effectLst/>
                        <a:latin typeface="Montserrat" pitchFamily="2" charset="77"/>
                        <a:ea typeface="Calibri"/>
                        <a:cs typeface="Calibri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8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Дуальность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Канторовича-Рубинштейна.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Wasserstein GAN. GAN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с градиентным штрафом. Вариационная минимизация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f-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дивергенций.</a:t>
                      </a:r>
                      <a:endParaRPr lang="en-US" sz="1050" b="0" i="0" u="none" strike="noStrike" cap="none" dirty="0">
                        <a:solidFill>
                          <a:schemeClr val="tx1"/>
                        </a:solidFill>
                        <a:effectLst/>
                        <a:latin typeface="Montserrat" pitchFamily="2" charset="77"/>
                        <a:ea typeface="Calibri"/>
                        <a:cs typeface="Calibri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330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9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Оценивание качества неявных моделей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FID, MMD, Precision-Recall, truncation trick).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122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Прямой и обратный процессы гауссовской диффузии. Модель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DDPM: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вариационная нижняя оценка,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репараметризация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11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Введение в стохастические дифференциальные уравнения. Уравнение Колмогорова-Фоккера-Планка и динамика Ланжевена. Техники оценки функции скора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implicit + denoising score matching)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</a:t>
                      </a:r>
                      <a:endParaRPr lang="en-US" sz="1050" b="0" i="0" u="none" strike="noStrike" cap="none" dirty="0">
                        <a:solidFill>
                          <a:schemeClr val="tx1"/>
                        </a:solidFill>
                        <a:effectLst/>
                        <a:latin typeface="Montserrat" pitchFamily="2" charset="77"/>
                        <a:ea typeface="Calibri"/>
                        <a:cs typeface="Calibri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12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Модель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NCSN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и её связь с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DDPM.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Стохастические дифференциальные уравнения для моделей диффузии. Обратный стохастическое дифференциальное уравнение.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13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Нормализующий поток для диффузии. Модель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DDIM.</a:t>
                      </a:r>
                      <a:endParaRPr lang="ru-RU" sz="1050" b="0" i="0" u="none" strike="noStrike" cap="none" dirty="0">
                        <a:solidFill>
                          <a:schemeClr val="tx1"/>
                        </a:solidFill>
                        <a:effectLst/>
                        <a:latin typeface="Montserrat" pitchFamily="2" charset="77"/>
                        <a:ea typeface="Calibri"/>
                        <a:cs typeface="Calibri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14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Техники условной генерации: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classifier guidance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и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classifier-free guidance.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192" name="Google Shape;192;p4"/>
          <p:cNvSpPr/>
          <p:nvPr/>
        </p:nvSpPr>
        <p:spPr>
          <a:xfrm>
            <a:off x="459175" y="933738"/>
            <a:ext cx="36558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СТРУКТУРА КУРСА</a:t>
            </a:r>
            <a:endParaRPr dirty="0">
              <a:solidFill>
                <a:srgbClr val="A41A4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93" name="Google Shape;193;p4"/>
          <p:cNvGrpSpPr/>
          <p:nvPr/>
        </p:nvGrpSpPr>
        <p:grpSpPr>
          <a:xfrm>
            <a:off x="523681" y="4313381"/>
            <a:ext cx="287358" cy="265059"/>
            <a:chOff x="2403" y="1737"/>
            <a:chExt cx="427" cy="394"/>
          </a:xfrm>
          <a:solidFill>
            <a:srgbClr val="A41A46"/>
          </a:solidFill>
        </p:grpSpPr>
        <p:sp>
          <p:nvSpPr>
            <p:cNvPr id="194" name="Google Shape;194;p4"/>
            <p:cNvSpPr/>
            <p:nvPr/>
          </p:nvSpPr>
          <p:spPr>
            <a:xfrm>
              <a:off x="2403" y="1737"/>
              <a:ext cx="427" cy="394"/>
            </a:xfrm>
            <a:custGeom>
              <a:avLst/>
              <a:gdLst/>
              <a:ahLst/>
              <a:cxnLst/>
              <a:rect l="l" t="t" r="r" b="b"/>
              <a:pathLst>
                <a:path w="288" h="267" extrusionOk="0">
                  <a:moveTo>
                    <a:pt x="16" y="267"/>
                  </a:moveTo>
                  <a:cubicBezTo>
                    <a:pt x="15" y="267"/>
                    <a:pt x="13" y="267"/>
                    <a:pt x="12" y="266"/>
                  </a:cubicBezTo>
                  <a:cubicBezTo>
                    <a:pt x="10" y="264"/>
                    <a:pt x="10" y="261"/>
                    <a:pt x="11" y="259"/>
                  </a:cubicBezTo>
                  <a:cubicBezTo>
                    <a:pt x="40" y="201"/>
                    <a:pt x="40" y="201"/>
                    <a:pt x="40" y="201"/>
                  </a:cubicBezTo>
                  <a:cubicBezTo>
                    <a:pt x="14" y="179"/>
                    <a:pt x="0" y="150"/>
                    <a:pt x="0" y="119"/>
                  </a:cubicBezTo>
                  <a:cubicBezTo>
                    <a:pt x="0" y="54"/>
                    <a:pt x="64" y="0"/>
                    <a:pt x="144" y="0"/>
                  </a:cubicBezTo>
                  <a:cubicBezTo>
                    <a:pt x="223" y="0"/>
                    <a:pt x="288" y="54"/>
                    <a:pt x="288" y="119"/>
                  </a:cubicBezTo>
                  <a:cubicBezTo>
                    <a:pt x="288" y="184"/>
                    <a:pt x="223" y="238"/>
                    <a:pt x="144" y="238"/>
                  </a:cubicBezTo>
                  <a:cubicBezTo>
                    <a:pt x="127" y="238"/>
                    <a:pt x="111" y="235"/>
                    <a:pt x="96" y="231"/>
                  </a:cubicBezTo>
                  <a:cubicBezTo>
                    <a:pt x="19" y="267"/>
                    <a:pt x="19" y="267"/>
                    <a:pt x="19" y="267"/>
                  </a:cubicBezTo>
                  <a:cubicBezTo>
                    <a:pt x="18" y="267"/>
                    <a:pt x="17" y="267"/>
                    <a:pt x="16" y="267"/>
                  </a:cubicBezTo>
                  <a:close/>
                  <a:moveTo>
                    <a:pt x="144" y="12"/>
                  </a:moveTo>
                  <a:cubicBezTo>
                    <a:pt x="71" y="12"/>
                    <a:pt x="12" y="60"/>
                    <a:pt x="12" y="119"/>
                  </a:cubicBezTo>
                  <a:cubicBezTo>
                    <a:pt x="12" y="148"/>
                    <a:pt x="26" y="174"/>
                    <a:pt x="51" y="195"/>
                  </a:cubicBezTo>
                  <a:cubicBezTo>
                    <a:pt x="53" y="196"/>
                    <a:pt x="54" y="200"/>
                    <a:pt x="53" y="202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93" y="219"/>
                    <a:pt x="93" y="219"/>
                    <a:pt x="93" y="219"/>
                  </a:cubicBezTo>
                  <a:cubicBezTo>
                    <a:pt x="94" y="218"/>
                    <a:pt x="96" y="218"/>
                    <a:pt x="97" y="219"/>
                  </a:cubicBezTo>
                  <a:cubicBezTo>
                    <a:pt x="112" y="223"/>
                    <a:pt x="128" y="226"/>
                    <a:pt x="144" y="226"/>
                  </a:cubicBezTo>
                  <a:cubicBezTo>
                    <a:pt x="217" y="226"/>
                    <a:pt x="276" y="178"/>
                    <a:pt x="276" y="119"/>
                  </a:cubicBezTo>
                  <a:cubicBezTo>
                    <a:pt x="276" y="60"/>
                    <a:pt x="217" y="12"/>
                    <a:pt x="14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2528" y="1864"/>
              <a:ext cx="133" cy="18"/>
            </a:xfrm>
            <a:custGeom>
              <a:avLst/>
              <a:gdLst/>
              <a:ahLst/>
              <a:cxnLst/>
              <a:rect l="l" t="t" r="r" b="b"/>
              <a:pathLst>
                <a:path w="90" h="12" extrusionOk="0">
                  <a:moveTo>
                    <a:pt x="8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7" y="0"/>
                    <a:pt x="90" y="3"/>
                    <a:pt x="90" y="6"/>
                  </a:cubicBezTo>
                  <a:cubicBezTo>
                    <a:pt x="90" y="9"/>
                    <a:pt x="87" y="12"/>
                    <a:pt x="8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2528" y="1917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2528" y="1970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8" name="Google Shape;198;p4"/>
          <p:cNvGrpSpPr/>
          <p:nvPr/>
        </p:nvGrpSpPr>
        <p:grpSpPr>
          <a:xfrm>
            <a:off x="509782" y="3715149"/>
            <a:ext cx="315166" cy="275067"/>
            <a:chOff x="3437" y="3023"/>
            <a:chExt cx="426" cy="372"/>
          </a:xfrm>
          <a:solidFill>
            <a:srgbClr val="A41A46"/>
          </a:solidFill>
        </p:grpSpPr>
        <p:sp>
          <p:nvSpPr>
            <p:cNvPr id="199" name="Google Shape;199;p4"/>
            <p:cNvSpPr/>
            <p:nvPr/>
          </p:nvSpPr>
          <p:spPr>
            <a:xfrm>
              <a:off x="3570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3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3509" y="3159"/>
              <a:ext cx="26" cy="81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1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3755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3755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3694" y="3071"/>
              <a:ext cx="26" cy="82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3632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8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3498" y="3071"/>
              <a:ext cx="50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8" y="43"/>
                    <a:pt x="22" y="43"/>
                    <a:pt x="22" y="28"/>
                  </a:cubicBezTo>
                  <a:cubicBezTo>
                    <a:pt x="22" y="12"/>
                    <a:pt x="18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3620" y="3071"/>
              <a:ext cx="51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3683" y="3159"/>
              <a:ext cx="50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3558" y="3159"/>
              <a:ext cx="51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6" y="12"/>
                    <a:pt x="12" y="12"/>
                    <a:pt x="12" y="28"/>
                  </a:cubicBezTo>
                  <a:cubicBezTo>
                    <a:pt x="12" y="43"/>
                    <a:pt x="16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3437" y="3023"/>
              <a:ext cx="426" cy="337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264" y="228"/>
                  </a:moveTo>
                  <a:cubicBezTo>
                    <a:pt x="24" y="228"/>
                    <a:pt x="24" y="228"/>
                    <a:pt x="24" y="228"/>
                  </a:cubicBezTo>
                  <a:cubicBezTo>
                    <a:pt x="10" y="228"/>
                    <a:pt x="0" y="217"/>
                    <a:pt x="0" y="20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7" y="0"/>
                    <a:pt x="288" y="11"/>
                    <a:pt x="288" y="25"/>
                  </a:cubicBezTo>
                  <a:cubicBezTo>
                    <a:pt x="288" y="203"/>
                    <a:pt x="288" y="203"/>
                    <a:pt x="288" y="203"/>
                  </a:cubicBezTo>
                  <a:cubicBezTo>
                    <a:pt x="288" y="217"/>
                    <a:pt x="277" y="228"/>
                    <a:pt x="264" y="228"/>
                  </a:cubicBezTo>
                  <a:close/>
                  <a:moveTo>
                    <a:pt x="24" y="12"/>
                  </a:moveTo>
                  <a:cubicBezTo>
                    <a:pt x="17" y="12"/>
                    <a:pt x="12" y="18"/>
                    <a:pt x="12" y="25"/>
                  </a:cubicBezTo>
                  <a:cubicBezTo>
                    <a:pt x="12" y="203"/>
                    <a:pt x="12" y="203"/>
                    <a:pt x="12" y="203"/>
                  </a:cubicBezTo>
                  <a:cubicBezTo>
                    <a:pt x="12" y="210"/>
                    <a:pt x="17" y="216"/>
                    <a:pt x="24" y="216"/>
                  </a:cubicBezTo>
                  <a:cubicBezTo>
                    <a:pt x="264" y="216"/>
                    <a:pt x="264" y="216"/>
                    <a:pt x="264" y="216"/>
                  </a:cubicBezTo>
                  <a:cubicBezTo>
                    <a:pt x="270" y="216"/>
                    <a:pt x="276" y="210"/>
                    <a:pt x="276" y="203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6" y="18"/>
                    <a:pt x="270" y="12"/>
                    <a:pt x="264" y="12"/>
                  </a:cubicBezTo>
                  <a:lnTo>
                    <a:pt x="24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3517" y="3378"/>
              <a:ext cx="266" cy="17"/>
            </a:xfrm>
            <a:custGeom>
              <a:avLst/>
              <a:gdLst/>
              <a:ahLst/>
              <a:cxnLst/>
              <a:rect l="l" t="t" r="r" b="b"/>
              <a:pathLst>
                <a:path w="180" h="12" extrusionOk="0">
                  <a:moveTo>
                    <a:pt x="17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7" y="0"/>
                    <a:pt x="180" y="3"/>
                    <a:pt x="180" y="6"/>
                  </a:cubicBezTo>
                  <a:cubicBezTo>
                    <a:pt x="180" y="10"/>
                    <a:pt x="177" y="12"/>
                    <a:pt x="17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3632" y="3342"/>
              <a:ext cx="18" cy="53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6" y="36"/>
                  </a:moveTo>
                  <a:cubicBezTo>
                    <a:pt x="2" y="36"/>
                    <a:pt x="0" y="34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4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3632" y="3298"/>
              <a:ext cx="0" cy="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3446" y="3271"/>
              <a:ext cx="300" cy="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4" name="Google Shape;214;p4"/>
          <p:cNvSpPr/>
          <p:nvPr/>
        </p:nvSpPr>
        <p:spPr>
          <a:xfrm>
            <a:off x="453625" y="3167700"/>
            <a:ext cx="36669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КАК ФОРМИРУЕТСЯ ОЦЕНКА?</a:t>
            </a:r>
            <a:endParaRPr dirty="0">
              <a:solidFill>
                <a:srgbClr val="A41A4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488597-2891-3E7F-162C-68268BE33800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ru-RU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b="1" dirty="0">
                <a:solidFill>
                  <a:schemeClr val="bg1"/>
                </a:solidFill>
                <a:latin typeface="Arial Black"/>
                <a:ea typeface="Arial Black"/>
                <a:cs typeface="Arial Black"/>
                <a:sym typeface="Arial Black"/>
              </a:rPr>
              <a:t>О КУРСЕ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"/>
          <p:cNvSpPr/>
          <p:nvPr/>
        </p:nvSpPr>
        <p:spPr>
          <a:xfrm>
            <a:off x="374704" y="1483910"/>
            <a:ext cx="5226295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Теория вероятностей + Статистика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Машинное обучение + Основы глубокого обучения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Python + 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Основы 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pytorch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4" name="Google Shape;224;p5"/>
          <p:cNvSpPr/>
          <p:nvPr/>
        </p:nvSpPr>
        <p:spPr>
          <a:xfrm>
            <a:off x="260400" y="3354234"/>
            <a:ext cx="5274000" cy="11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Курс математически нагружен.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Курс постоянно развивается.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Любой фидбек, особенно негативный, приветствуется!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5" name="Google Shape;225;p5"/>
          <p:cNvSpPr/>
          <p:nvPr/>
        </p:nvSpPr>
        <p:spPr>
          <a:xfrm>
            <a:off x="374700" y="1046800"/>
            <a:ext cx="52263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ЧТО НУЖНО ЗНАТЬ?</a:t>
            </a:r>
            <a:endParaRPr sz="1600" dirty="0">
              <a:solidFill>
                <a:srgbClr val="A41A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6" name="Google Shape;226;p5"/>
          <p:cNvSpPr/>
          <p:nvPr/>
        </p:nvSpPr>
        <p:spPr>
          <a:xfrm>
            <a:off x="374700" y="2917134"/>
            <a:ext cx="52740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КЛЮЧЕВЫЕ МОМЕНТЫ</a:t>
            </a:r>
            <a:endParaRPr sz="1600" dirty="0">
              <a:solidFill>
                <a:srgbClr val="A41A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8" name="Google Shape;228;p5"/>
          <p:cNvPicPr preferRelativeResize="0"/>
          <p:nvPr/>
        </p:nvPicPr>
        <p:blipFill rotWithShape="1">
          <a:blip r:embed="rId3">
            <a:alphaModFix/>
          </a:blip>
          <a:srcRect l="18410" t="10967" r="10672" b="43049"/>
          <a:stretch/>
        </p:blipFill>
        <p:spPr>
          <a:xfrm>
            <a:off x="6167793" y="2338665"/>
            <a:ext cx="1398900" cy="1360200"/>
          </a:xfrm>
          <a:prstGeom prst="teardrop">
            <a:avLst>
              <a:gd name="adj" fmla="val 69676"/>
            </a:avLst>
          </a:prstGeom>
          <a:noFill/>
          <a:ln>
            <a:noFill/>
          </a:ln>
        </p:spPr>
      </p:pic>
      <p:pic>
        <p:nvPicPr>
          <p:cNvPr id="229" name="Google Shape;229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66690" y="2952440"/>
            <a:ext cx="298987" cy="298987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5"/>
          <p:cNvSpPr/>
          <p:nvPr/>
        </p:nvSpPr>
        <p:spPr>
          <a:xfrm>
            <a:off x="7566690" y="2339431"/>
            <a:ext cx="38007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РОМАН ИСАЧЕНКО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" name="Google Shape;231;p5"/>
          <p:cNvSpPr/>
          <p:nvPr/>
        </p:nvSpPr>
        <p:spPr>
          <a:xfrm>
            <a:off x="7833461" y="2869262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@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roman_isachenko</a:t>
            </a:r>
            <a:endParaRPr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" name="Google Shape;232;p5"/>
          <p:cNvSpPr txBox="1"/>
          <p:nvPr/>
        </p:nvSpPr>
        <p:spPr>
          <a:xfrm>
            <a:off x="2498051" y="5327366"/>
            <a:ext cx="6513816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solidFill>
                  <a:schemeClr val="tx1"/>
                </a:solidFill>
                <a:latin typeface="Arial Black"/>
                <a:ea typeface="Arial Black"/>
                <a:cs typeface="Arial Black"/>
                <a:sym typeface="Arial Black"/>
              </a:rPr>
              <a:t>ДО ВСТРЕЧИ НА КУРСЕ!</a:t>
            </a:r>
            <a:endParaRPr sz="3600" dirty="0">
              <a:solidFill>
                <a:schemeClr val="tx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33" name="Google Shape;233;p5"/>
          <p:cNvSpPr txBox="1"/>
          <p:nvPr/>
        </p:nvSpPr>
        <p:spPr>
          <a:xfrm>
            <a:off x="6171650" y="1511550"/>
            <a:ext cx="3800700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https://github.com/r-isachenko/2024-DGM-Summer-course</a:t>
            </a:r>
            <a:r>
              <a:rPr lang="en-US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</p:txBody>
      </p:sp>
      <p:sp>
        <p:nvSpPr>
          <p:cNvPr id="235" name="Google Shape;235;p5"/>
          <p:cNvSpPr/>
          <p:nvPr/>
        </p:nvSpPr>
        <p:spPr>
          <a:xfrm>
            <a:off x="6200225" y="1046800"/>
            <a:ext cx="52263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REPO</a:t>
            </a: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:</a:t>
            </a:r>
            <a:endParaRPr sz="1600" dirty="0">
              <a:solidFill>
                <a:srgbClr val="A41A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0AD010-4597-E548-2189-DCB68C06C633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ru-RU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b="1" dirty="0">
                <a:solidFill>
                  <a:schemeClr val="bg1"/>
                </a:solidFill>
                <a:latin typeface="Arial Black"/>
                <a:ea typeface="Arial Black"/>
                <a:cs typeface="Arial Black"/>
                <a:sym typeface="Arial Black"/>
              </a:rPr>
              <a:t>И ЕЩЁ..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569</Words>
  <Application>Microsoft Macintosh PowerPoint</Application>
  <PresentationFormat>Widescreen</PresentationFormat>
  <Paragraphs>92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Montserrat</vt:lpstr>
      <vt:lpstr>Arial</vt:lpstr>
      <vt:lpstr>Quattrocento Sans</vt:lpstr>
      <vt:lpstr>Calibri</vt:lpstr>
      <vt:lpstr>Arial Black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Рудавина Варвара</dc:creator>
  <cp:lastModifiedBy>Roman Isachenko</cp:lastModifiedBy>
  <cp:revision>12</cp:revision>
  <dcterms:created xsi:type="dcterms:W3CDTF">2021-01-27T12:15:32Z</dcterms:created>
  <dcterms:modified xsi:type="dcterms:W3CDTF">2024-06-24T16:47:42Z</dcterms:modified>
</cp:coreProperties>
</file>